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10058400" cx="7772400"/>
  <p:notesSz cx="6858000" cy="9144000"/>
  <p:embeddedFontLst>
    <p:embeddedFont>
      <p:font typeface="Halant"/>
      <p:regular r:id="rId8"/>
      <p:bold r:id="rId9"/>
    </p:embeddedFont>
    <p:embeddedFont>
      <p:font typeface="Plus Jakarta Sans"/>
      <p:regular r:id="rId10"/>
      <p:bold r:id="rId11"/>
      <p:italic r:id="rId12"/>
      <p:boldItalic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  <p15:guide id="6" orient="horz" pos="3168">
          <p15:clr>
            <a:srgbClr val="747775"/>
          </p15:clr>
        </p15:guide>
        <p15:guide id="7" pos="345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B3AFA24-BB40-4D07-ACBD-15E7766FC15D}">
  <a:tblStyle styleId="{7B3AFA24-BB40-4D07-ACBD-15E7766FC15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0" orient="horz"/>
        <p:guide pos="2880"/>
        <p:guide pos="295"/>
        <p:guide pos="4601"/>
        <p:guide pos="6160" orient="horz"/>
        <p:guide pos="3168" orient="horz"/>
        <p:guide pos="345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usJakartaSans-bold.fntdata"/><Relationship Id="rId10" Type="http://schemas.openxmlformats.org/officeDocument/2006/relationships/font" Target="fonts/PlusJakartaSans-regular.fntdata"/><Relationship Id="rId13" Type="http://schemas.openxmlformats.org/officeDocument/2006/relationships/font" Target="fonts/PlusJakartaSans-boldItalic.fntdata"/><Relationship Id="rId12" Type="http://schemas.openxmlformats.org/officeDocument/2006/relationships/font" Target="fonts/PlusJakarta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Halant-bold.fntdata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Halan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39f1daf221_0_30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39f1daf22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CRP Self-Assessment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338625" y="10806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757525" y="1526450"/>
            <a:ext cx="5545500" cy="836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latin typeface="Plus Jakarta Sans"/>
                <a:ea typeface="Plus Jakarta Sans"/>
                <a:cs typeface="Plus Jakarta Sans"/>
                <a:sym typeface="Plus Jakarta Sans"/>
              </a:rPr>
              <a:t>PROMPT</a:t>
            </a:r>
            <a:endParaRPr b="1"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How did developments during the Early Republic (1789-1844) impact various groups living in the United States?</a:t>
            </a:r>
            <a:endParaRPr b="1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8600" y="1526450"/>
            <a:ext cx="836700" cy="8367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 txBox="1"/>
          <p:nvPr/>
        </p:nvSpPr>
        <p:spPr>
          <a:xfrm>
            <a:off x="338625" y="2534825"/>
            <a:ext cx="7112400" cy="68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Inter"/>
                <a:ea typeface="Inter"/>
                <a:cs typeface="Inter"/>
                <a:sym typeface="Inter"/>
              </a:rPr>
              <a:t>Write your thesis statement: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Is your thesis statement in your introduction paragraph? 				</a:t>
            </a:r>
            <a:r>
              <a:rPr b="1" lang="en" sz="1200"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Does your thesis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statement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 make a historically defensible claim?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topics and evidence of your body paragraphs: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maintain and explain your argument throughout the essay?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causes and effects did you identify?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identify and explain the most significant cause or effect?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did you do well in your essay?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area could you improve?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483300" y="2847125"/>
            <a:ext cx="6809700" cy="5322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4" name="Google Shape;64;p13"/>
          <p:cNvGraphicFramePr/>
          <p:nvPr/>
        </p:nvGraphicFramePr>
        <p:xfrm>
          <a:off x="483300" y="4533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{7B3AFA24-BB40-4D07-ACBD-15E7766FC15D}</a:tableStyleId>
              </a:tblPr>
              <a:tblGrid>
                <a:gridCol w="1702425"/>
                <a:gridCol w="1702425"/>
                <a:gridCol w="1702425"/>
                <a:gridCol w="1702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65" name="Google Shape;65;p13"/>
          <p:cNvGraphicFramePr/>
          <p:nvPr/>
        </p:nvGraphicFramePr>
        <p:xfrm>
          <a:off x="483300" y="7086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{7B3AFA24-BB40-4D07-ACBD-15E7766FC15D}</a:tableStyleId>
              </a:tblPr>
              <a:tblGrid>
                <a:gridCol w="3404850"/>
                <a:gridCol w="34048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Effects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